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812" r:id="rId4"/>
  </p:sldMasterIdLst>
  <p:notesMasterIdLst>
    <p:notesMasterId r:id="rId11"/>
  </p:notesMasterIdLst>
  <p:handoutMasterIdLst>
    <p:handoutMasterId r:id="rId12"/>
  </p:handoutMasterIdLst>
  <p:sldIdLst>
    <p:sldId id="268" r:id="rId5"/>
    <p:sldId id="262" r:id="rId6"/>
    <p:sldId id="265" r:id="rId7"/>
    <p:sldId id="259" r:id="rId8"/>
    <p:sldId id="261" r:id="rId9"/>
    <p:sldId id="26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D0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F2D52F-2C79-476A-852B-9C439C60525A}" v="14" dt="2019-10-30T17:13:41.4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87"/>
  </p:normalViewPr>
  <p:slideViewPr>
    <p:cSldViewPr snapToGrid="0" snapToObjects="1">
      <p:cViewPr varScale="1">
        <p:scale>
          <a:sx n="104" d="100"/>
          <a:sy n="104" d="100"/>
        </p:scale>
        <p:origin x="7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8" d="100"/>
          <a:sy n="68" d="100"/>
        </p:scale>
        <p:origin x="328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explosion val="1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6000"/>
                      <a:lumMod val="104000"/>
                    </a:schemeClr>
                  </a:gs>
                  <a:gs pos="100000">
                    <a:schemeClr val="accent1">
                      <a:shade val="84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innerShdw blurRad="50800" dist="25400" dir="13500000">
                  <a:srgbClr val="000000">
                    <a:alpha val="55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0F2D-41CA-85CD-3070442D569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tint val="96000"/>
                      <a:lumMod val="104000"/>
                    </a:schemeClr>
                  </a:gs>
                  <a:gs pos="100000">
                    <a:schemeClr val="accent3">
                      <a:shade val="84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innerShdw blurRad="50800" dist="25400" dir="13500000">
                  <a:srgbClr val="000000">
                    <a:alpha val="55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0F2D-41CA-85CD-3070442D569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5">
                      <a:tint val="96000"/>
                      <a:lumMod val="104000"/>
                    </a:schemeClr>
                  </a:gs>
                  <a:gs pos="100000">
                    <a:schemeClr val="accent5">
                      <a:shade val="84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innerShdw blurRad="50800" dist="25400" dir="13500000">
                  <a:srgbClr val="000000">
                    <a:alpha val="55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5-0F2D-41CA-85CD-3070442D569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96000"/>
                      <a:lumMod val="104000"/>
                    </a:schemeClr>
                  </a:gs>
                  <a:gs pos="100000">
                    <a:schemeClr val="accent1">
                      <a:lumMod val="60000"/>
                      <a:shade val="84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innerShdw blurRad="50800" dist="25400" dir="13500000">
                  <a:srgbClr val="000000">
                    <a:alpha val="55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7-0F2D-41CA-85CD-3070442D5696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96000"/>
                      <a:lumMod val="104000"/>
                    </a:schemeClr>
                  </a:gs>
                  <a:gs pos="100000">
                    <a:schemeClr val="accent3">
                      <a:lumMod val="60000"/>
                      <a:shade val="84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innerShdw blurRad="50800" dist="25400" dir="13500000">
                  <a:srgbClr val="000000">
                    <a:alpha val="55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9-EAAE-4310-BEBE-880D408035FE}"/>
              </c:ext>
            </c:extLst>
          </c:dPt>
          <c:dLbls>
            <c:dLbl>
              <c:idx val="0"/>
              <c:layout>
                <c:manualLayout>
                  <c:x val="-9.5022490771736315E-2"/>
                  <c:y val="0.15526942958020401"/>
                </c:manualLayout>
              </c:layout>
              <c:tx>
                <c:rich>
                  <a:bodyPr/>
                  <a:lstStyle/>
                  <a:p>
                    <a:fld id="{2A49D1FB-F254-4683-84D6-4C30B4F6BDD0}" type="PERCENTAGE">
                      <a:rPr lang="en-US" sz="2000"/>
                      <a:pPr/>
                      <a:t>[PERCENTAGE]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F2D-41CA-85CD-3070442D5696}"/>
                </c:ext>
              </c:extLst>
            </c:dLbl>
            <c:dLbl>
              <c:idx val="1"/>
              <c:layout>
                <c:manualLayout>
                  <c:x val="-0.16765534724463077"/>
                  <c:y val="3.8012191309677743E-2"/>
                </c:manualLayout>
              </c:layout>
              <c:tx>
                <c:rich>
                  <a:bodyPr/>
                  <a:lstStyle/>
                  <a:p>
                    <a:fld id="{EDF55A25-3871-414B-B28A-C617BB86F0E2}" type="PERCENTAGE">
                      <a:rPr lang="en-US" sz="2000"/>
                      <a:pPr/>
                      <a:t>[PERCENTAGE]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F2D-41CA-85CD-3070442D5696}"/>
                </c:ext>
              </c:extLst>
            </c:dLbl>
            <c:dLbl>
              <c:idx val="2"/>
              <c:layout>
                <c:manualLayout>
                  <c:x val="-0.13936598220487492"/>
                  <c:y val="-0.14453462039455234"/>
                </c:manualLayout>
              </c:layout>
              <c:tx>
                <c:rich>
                  <a:bodyPr/>
                  <a:lstStyle/>
                  <a:p>
                    <a:fld id="{4DD16168-180B-4728-9B0D-4B3D6D32423E}" type="PERCENTAGE">
                      <a:rPr lang="en-US" sz="2000"/>
                      <a:pPr/>
                      <a:t>[PERCENTAGE]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F2D-41CA-85CD-3070442D5696}"/>
                </c:ext>
              </c:extLst>
            </c:dLbl>
            <c:dLbl>
              <c:idx val="3"/>
              <c:layout>
                <c:manualLayout>
                  <c:x val="8.5685212468797206E-2"/>
                  <c:y val="-0.17726267223608363"/>
                </c:manualLayout>
              </c:layout>
              <c:tx>
                <c:rich>
                  <a:bodyPr/>
                  <a:lstStyle/>
                  <a:p>
                    <a:fld id="{17E2BCDF-765C-4203-8651-24BFD313D73D}" type="PERCENTAGE">
                      <a:rPr lang="en-US" sz="2000"/>
                      <a:pPr/>
                      <a:t>[PERCENTAGE]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F2D-41CA-85CD-3070442D5696}"/>
                </c:ext>
              </c:extLst>
            </c:dLbl>
            <c:dLbl>
              <c:idx val="4"/>
              <c:layout>
                <c:manualLayout>
                  <c:x val="0.17430481726476543"/>
                  <c:y val="0.1015904405841547"/>
                </c:manualLayout>
              </c:layout>
              <c:tx>
                <c:rich>
                  <a:bodyPr/>
                  <a:lstStyle/>
                  <a:p>
                    <a:fld id="{240AB1A4-83B3-427F-9C60-9257FF55071F}" type="PERCENTAGE">
                      <a:rPr lang="en-US" sz="2000"/>
                      <a:pPr/>
                      <a:t>[PERCENTAGE]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EAAE-4310-BEBE-880D408035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Fear of reprisal or getting offender in trouble</c:v>
                </c:pt>
                <c:pt idx="1">
                  <c:v>Police would not or could not help</c:v>
                </c:pt>
                <c:pt idx="2">
                  <c:v>Not important enough to victim to report</c:v>
                </c:pt>
                <c:pt idx="3">
                  <c:v>Other reason or not one most important reason</c:v>
                </c:pt>
                <c:pt idx="4">
                  <c:v>Dealt with in another way/personal matter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0.13</c:v>
                </c:pt>
                <c:pt idx="1">
                  <c:v>0.16</c:v>
                </c:pt>
                <c:pt idx="2">
                  <c:v>0.18</c:v>
                </c:pt>
                <c:pt idx="3">
                  <c:v>0.18</c:v>
                </c:pt>
                <c:pt idx="4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91-4AF2-B4D2-4567C608271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9.8052675303250555E-2"/>
          <c:y val="0.7672051976129044"/>
          <c:w val="0.82711828072545501"/>
          <c:h val="0.214495904242208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720856-93F0-4CC7-B7FD-2466914A11D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</dgm:pt>
    <dgm:pt modelId="{4AF52931-E4CA-4429-AACB-B8747CDB2409}">
      <dgm:prSet phldrT="[Text]"/>
      <dgm:spPr/>
      <dgm:t>
        <a:bodyPr/>
        <a:lstStyle/>
        <a:p>
          <a:r>
            <a:rPr lang="en-US" b="0" i="0" dirty="0">
              <a:latin typeface="Arial" panose="020B0604020202020204" pitchFamily="34" charset="0"/>
              <a:cs typeface="Arial" panose="020B0604020202020204" pitchFamily="34" charset="0"/>
            </a:rPr>
            <a:t>Affective aspects of fear of crime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B2FC97-2FAE-4EFE-9DEE-E4216C657F35}" type="parTrans" cxnId="{F82329C8-C3B2-4E9B-9033-528488D72705}">
      <dgm:prSet/>
      <dgm:spPr/>
      <dgm:t>
        <a:bodyPr/>
        <a:lstStyle/>
        <a:p>
          <a:endParaRPr lang="en-US"/>
        </a:p>
      </dgm:t>
    </dgm:pt>
    <dgm:pt modelId="{D86AF01C-9CBC-41F8-9354-48CD82BDFDC9}" type="sibTrans" cxnId="{F82329C8-C3B2-4E9B-9033-528488D72705}">
      <dgm:prSet/>
      <dgm:spPr/>
      <dgm:t>
        <a:bodyPr/>
        <a:lstStyle/>
        <a:p>
          <a:endParaRPr lang="en-US"/>
        </a:p>
      </dgm:t>
    </dgm:pt>
    <dgm:pt modelId="{81BEB84D-9A77-49C6-9301-B3359FCAC75F}">
      <dgm:prSet phldrT="[Text]"/>
      <dgm:spPr/>
      <dgm:t>
        <a:bodyPr/>
        <a:lstStyle/>
        <a:p>
          <a:r>
            <a:rPr lang="en-US" b="0" i="0" dirty="0">
              <a:latin typeface="Arial" panose="020B0604020202020204" pitchFamily="34" charset="0"/>
              <a:cs typeface="Arial" panose="020B0604020202020204" pitchFamily="34" charset="0"/>
            </a:rPr>
            <a:t>Cognitive aspects of fear of crime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4D0D43-0332-4F79-8D35-BCD8C10758AE}" type="parTrans" cxnId="{420EF6C4-7321-43BE-A2FC-253606B1E06A}">
      <dgm:prSet/>
      <dgm:spPr/>
      <dgm:t>
        <a:bodyPr/>
        <a:lstStyle/>
        <a:p>
          <a:endParaRPr lang="en-US"/>
        </a:p>
      </dgm:t>
    </dgm:pt>
    <dgm:pt modelId="{5D260F18-25D2-4074-87F1-7E78DDA61C58}" type="sibTrans" cxnId="{420EF6C4-7321-43BE-A2FC-253606B1E06A}">
      <dgm:prSet/>
      <dgm:spPr/>
      <dgm:t>
        <a:bodyPr/>
        <a:lstStyle/>
        <a:p>
          <a:endParaRPr lang="en-US"/>
        </a:p>
      </dgm:t>
    </dgm:pt>
    <dgm:pt modelId="{BFF9359E-E9B1-4B73-BACC-2C7988765B16}">
      <dgm:prSet phldrT="[Text]"/>
      <dgm:spPr/>
      <dgm:t>
        <a:bodyPr/>
        <a:lstStyle/>
        <a:p>
          <a:r>
            <a:rPr lang="en-US" b="0" i="0" dirty="0">
              <a:latin typeface="Arial" panose="020B0604020202020204" pitchFamily="34" charset="0"/>
              <a:cs typeface="Arial" panose="020B0604020202020204" pitchFamily="34" charset="0"/>
            </a:rPr>
            <a:t>Behavioral aspects of fear of crime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0A40FA-1B79-4089-8B9A-3BA22865FE4E}" type="parTrans" cxnId="{516EC545-1971-48B3-978C-4756FCDCCFD9}">
      <dgm:prSet/>
      <dgm:spPr/>
      <dgm:t>
        <a:bodyPr/>
        <a:lstStyle/>
        <a:p>
          <a:endParaRPr lang="en-US"/>
        </a:p>
      </dgm:t>
    </dgm:pt>
    <dgm:pt modelId="{1CEF1965-C516-4C44-BAE3-2FA3F5116930}" type="sibTrans" cxnId="{516EC545-1971-48B3-978C-4756FCDCCFD9}">
      <dgm:prSet/>
      <dgm:spPr/>
      <dgm:t>
        <a:bodyPr/>
        <a:lstStyle/>
        <a:p>
          <a:endParaRPr lang="en-US"/>
        </a:p>
      </dgm:t>
    </dgm:pt>
    <dgm:pt modelId="{536D0097-A245-4152-8984-CC3ABB7DF273}" type="pres">
      <dgm:prSet presAssocID="{C7720856-93F0-4CC7-B7FD-2466914A11D4}" presName="root" presStyleCnt="0">
        <dgm:presLayoutVars>
          <dgm:dir/>
          <dgm:resizeHandles val="exact"/>
        </dgm:presLayoutVars>
      </dgm:prSet>
      <dgm:spPr/>
    </dgm:pt>
    <dgm:pt modelId="{DB8DBD9D-81A4-425A-BACC-11558B39BA4F}" type="pres">
      <dgm:prSet presAssocID="{4AF52931-E4CA-4429-AACB-B8747CDB2409}" presName="compNode" presStyleCnt="0"/>
      <dgm:spPr/>
    </dgm:pt>
    <dgm:pt modelId="{DE4D0CB4-0619-47EF-A746-365405D39958}" type="pres">
      <dgm:prSet presAssocID="{4AF52931-E4CA-4429-AACB-B8747CDB2409}" presName="bgRect" presStyleLbl="bgShp" presStyleIdx="0" presStyleCnt="3"/>
      <dgm:spPr/>
    </dgm:pt>
    <dgm:pt modelId="{ABC6D826-A6E6-42EC-BF0E-9025B33009B2}" type="pres">
      <dgm:prSet presAssocID="{4AF52931-E4CA-4429-AACB-B8747CDB240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3E7294FB-7627-4D43-88C1-EE466B3369AD}" type="pres">
      <dgm:prSet presAssocID="{4AF52931-E4CA-4429-AACB-B8747CDB2409}" presName="spaceRect" presStyleCnt="0"/>
      <dgm:spPr/>
    </dgm:pt>
    <dgm:pt modelId="{573FC8C9-03E6-4269-9DB7-824A4479C21C}" type="pres">
      <dgm:prSet presAssocID="{4AF52931-E4CA-4429-AACB-B8747CDB2409}" presName="parTx" presStyleLbl="revTx" presStyleIdx="0" presStyleCnt="3">
        <dgm:presLayoutVars>
          <dgm:chMax val="0"/>
          <dgm:chPref val="0"/>
        </dgm:presLayoutVars>
      </dgm:prSet>
      <dgm:spPr/>
    </dgm:pt>
    <dgm:pt modelId="{5F2C253B-D9B7-4F6A-BC58-58675D37BE4B}" type="pres">
      <dgm:prSet presAssocID="{D86AF01C-9CBC-41F8-9354-48CD82BDFDC9}" presName="sibTrans" presStyleCnt="0"/>
      <dgm:spPr/>
    </dgm:pt>
    <dgm:pt modelId="{6802359D-3E26-495D-95C0-D50D2FF0A0AB}" type="pres">
      <dgm:prSet presAssocID="{81BEB84D-9A77-49C6-9301-B3359FCAC75F}" presName="compNode" presStyleCnt="0"/>
      <dgm:spPr/>
    </dgm:pt>
    <dgm:pt modelId="{B58CA141-504B-412A-818E-73651C363A3D}" type="pres">
      <dgm:prSet presAssocID="{81BEB84D-9A77-49C6-9301-B3359FCAC75F}" presName="bgRect" presStyleLbl="bgShp" presStyleIdx="1" presStyleCnt="3"/>
      <dgm:spPr/>
    </dgm:pt>
    <dgm:pt modelId="{AFC95015-001F-49EB-8731-0714E310C46E}" type="pres">
      <dgm:prSet presAssocID="{81BEB84D-9A77-49C6-9301-B3359FCAC75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D4F75FDB-FBCC-4B87-AABC-5ADBB261BB02}" type="pres">
      <dgm:prSet presAssocID="{81BEB84D-9A77-49C6-9301-B3359FCAC75F}" presName="spaceRect" presStyleCnt="0"/>
      <dgm:spPr/>
    </dgm:pt>
    <dgm:pt modelId="{8C6416B8-BF6E-4B19-A8CD-80E01FEB1ED8}" type="pres">
      <dgm:prSet presAssocID="{81BEB84D-9A77-49C6-9301-B3359FCAC75F}" presName="parTx" presStyleLbl="revTx" presStyleIdx="1" presStyleCnt="3">
        <dgm:presLayoutVars>
          <dgm:chMax val="0"/>
          <dgm:chPref val="0"/>
        </dgm:presLayoutVars>
      </dgm:prSet>
      <dgm:spPr/>
    </dgm:pt>
    <dgm:pt modelId="{91C06081-CFBE-49AB-AE47-FB2FE4BD1620}" type="pres">
      <dgm:prSet presAssocID="{5D260F18-25D2-4074-87F1-7E78DDA61C58}" presName="sibTrans" presStyleCnt="0"/>
      <dgm:spPr/>
    </dgm:pt>
    <dgm:pt modelId="{780F5C81-E187-46CA-9F2B-7655A74715CA}" type="pres">
      <dgm:prSet presAssocID="{BFF9359E-E9B1-4B73-BACC-2C7988765B16}" presName="compNode" presStyleCnt="0"/>
      <dgm:spPr/>
    </dgm:pt>
    <dgm:pt modelId="{2DD6782C-3741-43AC-8E3F-C7C2A5A092FE}" type="pres">
      <dgm:prSet presAssocID="{BFF9359E-E9B1-4B73-BACC-2C7988765B16}" presName="bgRect" presStyleLbl="bgShp" presStyleIdx="2" presStyleCnt="3"/>
      <dgm:spPr/>
    </dgm:pt>
    <dgm:pt modelId="{22E3D4D5-84E6-41EE-BF94-D56D24841B8B}" type="pres">
      <dgm:prSet presAssocID="{BFF9359E-E9B1-4B73-BACC-2C7988765B1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"/>
        </a:ext>
      </dgm:extLst>
    </dgm:pt>
    <dgm:pt modelId="{97079802-B104-4A91-9CE1-92B9B5C9364A}" type="pres">
      <dgm:prSet presAssocID="{BFF9359E-E9B1-4B73-BACC-2C7988765B16}" presName="spaceRect" presStyleCnt="0"/>
      <dgm:spPr/>
    </dgm:pt>
    <dgm:pt modelId="{61C9C6B6-F051-4AFC-B696-34674ED32FC0}" type="pres">
      <dgm:prSet presAssocID="{BFF9359E-E9B1-4B73-BACC-2C7988765B16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42887E15-954E-4272-947F-40C95768F61F}" type="presOf" srcId="{C7720856-93F0-4CC7-B7FD-2466914A11D4}" destId="{536D0097-A245-4152-8984-CC3ABB7DF273}" srcOrd="0" destOrd="0" presId="urn:microsoft.com/office/officeart/2018/2/layout/IconVerticalSolidList"/>
    <dgm:cxn modelId="{BA51E635-5927-4C94-A4F4-8EBE8C63A71D}" type="presOf" srcId="{4AF52931-E4CA-4429-AACB-B8747CDB2409}" destId="{573FC8C9-03E6-4269-9DB7-824A4479C21C}" srcOrd="0" destOrd="0" presId="urn:microsoft.com/office/officeart/2018/2/layout/IconVerticalSolidList"/>
    <dgm:cxn modelId="{516EC545-1971-48B3-978C-4756FCDCCFD9}" srcId="{C7720856-93F0-4CC7-B7FD-2466914A11D4}" destId="{BFF9359E-E9B1-4B73-BACC-2C7988765B16}" srcOrd="2" destOrd="0" parTransId="{6E0A40FA-1B79-4089-8B9A-3BA22865FE4E}" sibTransId="{1CEF1965-C516-4C44-BAE3-2FA3F5116930}"/>
    <dgm:cxn modelId="{0761016A-3703-4D5B-9437-F7ADA4F274EF}" type="presOf" srcId="{81BEB84D-9A77-49C6-9301-B3359FCAC75F}" destId="{8C6416B8-BF6E-4B19-A8CD-80E01FEB1ED8}" srcOrd="0" destOrd="0" presId="urn:microsoft.com/office/officeart/2018/2/layout/IconVerticalSolidList"/>
    <dgm:cxn modelId="{420EF6C4-7321-43BE-A2FC-253606B1E06A}" srcId="{C7720856-93F0-4CC7-B7FD-2466914A11D4}" destId="{81BEB84D-9A77-49C6-9301-B3359FCAC75F}" srcOrd="1" destOrd="0" parTransId="{AE4D0D43-0332-4F79-8D35-BCD8C10758AE}" sibTransId="{5D260F18-25D2-4074-87F1-7E78DDA61C58}"/>
    <dgm:cxn modelId="{F82329C8-C3B2-4E9B-9033-528488D72705}" srcId="{C7720856-93F0-4CC7-B7FD-2466914A11D4}" destId="{4AF52931-E4CA-4429-AACB-B8747CDB2409}" srcOrd="0" destOrd="0" parTransId="{67B2FC97-2FAE-4EFE-9DEE-E4216C657F35}" sibTransId="{D86AF01C-9CBC-41F8-9354-48CD82BDFDC9}"/>
    <dgm:cxn modelId="{92A0BFF0-7276-40F0-A26F-A3E2A084015B}" type="presOf" srcId="{BFF9359E-E9B1-4B73-BACC-2C7988765B16}" destId="{61C9C6B6-F051-4AFC-B696-34674ED32FC0}" srcOrd="0" destOrd="0" presId="urn:microsoft.com/office/officeart/2018/2/layout/IconVerticalSolidList"/>
    <dgm:cxn modelId="{4039FB0F-3150-4A3E-87DE-A5BA85FE8DEE}" type="presParOf" srcId="{536D0097-A245-4152-8984-CC3ABB7DF273}" destId="{DB8DBD9D-81A4-425A-BACC-11558B39BA4F}" srcOrd="0" destOrd="0" presId="urn:microsoft.com/office/officeart/2018/2/layout/IconVerticalSolidList"/>
    <dgm:cxn modelId="{9999C9B6-9151-4586-982B-58ED11438E44}" type="presParOf" srcId="{DB8DBD9D-81A4-425A-BACC-11558B39BA4F}" destId="{DE4D0CB4-0619-47EF-A746-365405D39958}" srcOrd="0" destOrd="0" presId="urn:microsoft.com/office/officeart/2018/2/layout/IconVerticalSolidList"/>
    <dgm:cxn modelId="{F69B18EC-0F28-4C8C-AF08-16822931B4A7}" type="presParOf" srcId="{DB8DBD9D-81A4-425A-BACC-11558B39BA4F}" destId="{ABC6D826-A6E6-42EC-BF0E-9025B33009B2}" srcOrd="1" destOrd="0" presId="urn:microsoft.com/office/officeart/2018/2/layout/IconVerticalSolidList"/>
    <dgm:cxn modelId="{6DFD5C82-0A06-488F-8E00-9F760F26D1C3}" type="presParOf" srcId="{DB8DBD9D-81A4-425A-BACC-11558B39BA4F}" destId="{3E7294FB-7627-4D43-88C1-EE466B3369AD}" srcOrd="2" destOrd="0" presId="urn:microsoft.com/office/officeart/2018/2/layout/IconVerticalSolidList"/>
    <dgm:cxn modelId="{514C618F-6073-44D7-BC6A-2348C192E425}" type="presParOf" srcId="{DB8DBD9D-81A4-425A-BACC-11558B39BA4F}" destId="{573FC8C9-03E6-4269-9DB7-824A4479C21C}" srcOrd="3" destOrd="0" presId="urn:microsoft.com/office/officeart/2018/2/layout/IconVerticalSolidList"/>
    <dgm:cxn modelId="{638E3682-680E-40B5-8393-AE7F0C1763AD}" type="presParOf" srcId="{536D0097-A245-4152-8984-CC3ABB7DF273}" destId="{5F2C253B-D9B7-4F6A-BC58-58675D37BE4B}" srcOrd="1" destOrd="0" presId="urn:microsoft.com/office/officeart/2018/2/layout/IconVerticalSolidList"/>
    <dgm:cxn modelId="{16F40823-FD1C-4BAF-B4B1-5439E03126CE}" type="presParOf" srcId="{536D0097-A245-4152-8984-CC3ABB7DF273}" destId="{6802359D-3E26-495D-95C0-D50D2FF0A0AB}" srcOrd="2" destOrd="0" presId="urn:microsoft.com/office/officeart/2018/2/layout/IconVerticalSolidList"/>
    <dgm:cxn modelId="{855C967E-0C26-432A-9147-83D704EDD18D}" type="presParOf" srcId="{6802359D-3E26-495D-95C0-D50D2FF0A0AB}" destId="{B58CA141-504B-412A-818E-73651C363A3D}" srcOrd="0" destOrd="0" presId="urn:microsoft.com/office/officeart/2018/2/layout/IconVerticalSolidList"/>
    <dgm:cxn modelId="{B032162B-9365-4047-845E-EA7F78533C6E}" type="presParOf" srcId="{6802359D-3E26-495D-95C0-D50D2FF0A0AB}" destId="{AFC95015-001F-49EB-8731-0714E310C46E}" srcOrd="1" destOrd="0" presId="urn:microsoft.com/office/officeart/2018/2/layout/IconVerticalSolidList"/>
    <dgm:cxn modelId="{769915AD-BD79-4017-BE6D-7309526169CB}" type="presParOf" srcId="{6802359D-3E26-495D-95C0-D50D2FF0A0AB}" destId="{D4F75FDB-FBCC-4B87-AABC-5ADBB261BB02}" srcOrd="2" destOrd="0" presId="urn:microsoft.com/office/officeart/2018/2/layout/IconVerticalSolidList"/>
    <dgm:cxn modelId="{1DEFF1D7-251A-4C43-B23D-41988AAFECAE}" type="presParOf" srcId="{6802359D-3E26-495D-95C0-D50D2FF0A0AB}" destId="{8C6416B8-BF6E-4B19-A8CD-80E01FEB1ED8}" srcOrd="3" destOrd="0" presId="urn:microsoft.com/office/officeart/2018/2/layout/IconVerticalSolidList"/>
    <dgm:cxn modelId="{905F072C-DDF7-40F2-B41F-B2D5AA23ECA2}" type="presParOf" srcId="{536D0097-A245-4152-8984-CC3ABB7DF273}" destId="{91C06081-CFBE-49AB-AE47-FB2FE4BD1620}" srcOrd="3" destOrd="0" presId="urn:microsoft.com/office/officeart/2018/2/layout/IconVerticalSolidList"/>
    <dgm:cxn modelId="{ED31A395-2BC2-4841-8805-F463AB653814}" type="presParOf" srcId="{536D0097-A245-4152-8984-CC3ABB7DF273}" destId="{780F5C81-E187-46CA-9F2B-7655A74715CA}" srcOrd="4" destOrd="0" presId="urn:microsoft.com/office/officeart/2018/2/layout/IconVerticalSolidList"/>
    <dgm:cxn modelId="{1915C10D-3B82-4BD3-B38D-523FF9EF044F}" type="presParOf" srcId="{780F5C81-E187-46CA-9F2B-7655A74715CA}" destId="{2DD6782C-3741-43AC-8E3F-C7C2A5A092FE}" srcOrd="0" destOrd="0" presId="urn:microsoft.com/office/officeart/2018/2/layout/IconVerticalSolidList"/>
    <dgm:cxn modelId="{2E743058-57D7-4855-807C-998ED7A09133}" type="presParOf" srcId="{780F5C81-E187-46CA-9F2B-7655A74715CA}" destId="{22E3D4D5-84E6-41EE-BF94-D56D24841B8B}" srcOrd="1" destOrd="0" presId="urn:microsoft.com/office/officeart/2018/2/layout/IconVerticalSolidList"/>
    <dgm:cxn modelId="{41B5E74B-4738-4D12-8B26-D1BD04DDB8C2}" type="presParOf" srcId="{780F5C81-E187-46CA-9F2B-7655A74715CA}" destId="{97079802-B104-4A91-9CE1-92B9B5C9364A}" srcOrd="2" destOrd="0" presId="urn:microsoft.com/office/officeart/2018/2/layout/IconVerticalSolidList"/>
    <dgm:cxn modelId="{47EE4164-FAED-46BB-91C8-DB3156213A51}" type="presParOf" srcId="{780F5C81-E187-46CA-9F2B-7655A74715CA}" destId="{61C9C6B6-F051-4AFC-B696-34674ED32FC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4D0CB4-0619-47EF-A746-365405D39958}">
      <dsp:nvSpPr>
        <dsp:cNvPr id="0" name=""/>
        <dsp:cNvSpPr/>
      </dsp:nvSpPr>
      <dsp:spPr>
        <a:xfrm>
          <a:off x="0" y="455"/>
          <a:ext cx="4721139" cy="106556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C6D826-A6E6-42EC-BF0E-9025B33009B2}">
      <dsp:nvSpPr>
        <dsp:cNvPr id="0" name=""/>
        <dsp:cNvSpPr/>
      </dsp:nvSpPr>
      <dsp:spPr>
        <a:xfrm>
          <a:off x="322333" y="240207"/>
          <a:ext cx="586060" cy="58606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3FC8C9-03E6-4269-9DB7-824A4479C21C}">
      <dsp:nvSpPr>
        <dsp:cNvPr id="0" name=""/>
        <dsp:cNvSpPr/>
      </dsp:nvSpPr>
      <dsp:spPr>
        <a:xfrm>
          <a:off x="1230727" y="455"/>
          <a:ext cx="3490411" cy="1065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772" tIns="112772" rIns="112772" bIns="11277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0" i="0" kern="1200" dirty="0">
              <a:latin typeface="Arial" panose="020B0604020202020204" pitchFamily="34" charset="0"/>
              <a:cs typeface="Arial" panose="020B0604020202020204" pitchFamily="34" charset="0"/>
            </a:rPr>
            <a:t>Affective aspects of fear of crime</a:t>
          </a:r>
          <a:endParaRPr lang="en-US" sz="2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30727" y="455"/>
        <a:ext cx="3490411" cy="1065564"/>
      </dsp:txXfrm>
    </dsp:sp>
    <dsp:sp modelId="{B58CA141-504B-412A-818E-73651C363A3D}">
      <dsp:nvSpPr>
        <dsp:cNvPr id="0" name=""/>
        <dsp:cNvSpPr/>
      </dsp:nvSpPr>
      <dsp:spPr>
        <a:xfrm>
          <a:off x="0" y="1332411"/>
          <a:ext cx="4721139" cy="106556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C95015-001F-49EB-8731-0714E310C46E}">
      <dsp:nvSpPr>
        <dsp:cNvPr id="0" name=""/>
        <dsp:cNvSpPr/>
      </dsp:nvSpPr>
      <dsp:spPr>
        <a:xfrm>
          <a:off x="322333" y="1572163"/>
          <a:ext cx="586060" cy="58606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416B8-BF6E-4B19-A8CD-80E01FEB1ED8}">
      <dsp:nvSpPr>
        <dsp:cNvPr id="0" name=""/>
        <dsp:cNvSpPr/>
      </dsp:nvSpPr>
      <dsp:spPr>
        <a:xfrm>
          <a:off x="1230727" y="1332411"/>
          <a:ext cx="3490411" cy="1065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772" tIns="112772" rIns="112772" bIns="11277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0" i="0" kern="1200" dirty="0">
              <a:latin typeface="Arial" panose="020B0604020202020204" pitchFamily="34" charset="0"/>
              <a:cs typeface="Arial" panose="020B0604020202020204" pitchFamily="34" charset="0"/>
            </a:rPr>
            <a:t>Cognitive aspects of fear of crime</a:t>
          </a:r>
          <a:endParaRPr lang="en-US" sz="2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30727" y="1332411"/>
        <a:ext cx="3490411" cy="1065564"/>
      </dsp:txXfrm>
    </dsp:sp>
    <dsp:sp modelId="{2DD6782C-3741-43AC-8E3F-C7C2A5A092FE}">
      <dsp:nvSpPr>
        <dsp:cNvPr id="0" name=""/>
        <dsp:cNvSpPr/>
      </dsp:nvSpPr>
      <dsp:spPr>
        <a:xfrm>
          <a:off x="0" y="2664367"/>
          <a:ext cx="4721139" cy="106556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E3D4D5-84E6-41EE-BF94-D56D24841B8B}">
      <dsp:nvSpPr>
        <dsp:cNvPr id="0" name=""/>
        <dsp:cNvSpPr/>
      </dsp:nvSpPr>
      <dsp:spPr>
        <a:xfrm>
          <a:off x="322333" y="2904119"/>
          <a:ext cx="586060" cy="58606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C9C6B6-F051-4AFC-B696-34674ED32FC0}">
      <dsp:nvSpPr>
        <dsp:cNvPr id="0" name=""/>
        <dsp:cNvSpPr/>
      </dsp:nvSpPr>
      <dsp:spPr>
        <a:xfrm>
          <a:off x="1230727" y="2664367"/>
          <a:ext cx="3490411" cy="1065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772" tIns="112772" rIns="112772" bIns="11277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0" i="0" kern="1200" dirty="0">
              <a:latin typeface="Arial" panose="020B0604020202020204" pitchFamily="34" charset="0"/>
              <a:cs typeface="Arial" panose="020B0604020202020204" pitchFamily="34" charset="0"/>
            </a:rPr>
            <a:t>Behavioral aspects of fear of crime</a:t>
          </a:r>
          <a:endParaRPr lang="en-US" sz="2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30727" y="2664367"/>
        <a:ext cx="3490411" cy="10655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C40FD4-49E5-45F4-9F5F-D127674F3B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7B86CE-7533-4591-A533-3B285CBFBD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2818B-C764-43FB-9100-6BE58FDE1954}" type="datetimeFigureOut">
              <a:rPr lang="en-US" smtClean="0"/>
              <a:t>4/7/2022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97BB4A-C2FA-48DD-9F31-664DF2C9F78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40AB79-C081-43E8-B49C-BA9D38FCFC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F1E10-4074-4DC3-8E35-9146BD1FD8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8127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0BC4BE-0D73-E240-8B38-104FAC465A91}" type="datetimeFigureOut">
              <a:rPr lang="en-US" smtClean="0"/>
              <a:t>4/7/2022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8C15C5-0688-5345-99FC-721E08AD15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85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js.gov/content/pub/pdf/vnrp0610.pdf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797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035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207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SOURCE: </a:t>
            </a:r>
            <a:r>
              <a:rPr lang="en-US">
                <a:hlinkClick r:id="rId3"/>
              </a:rPr>
              <a:t>https://www.bjs.gov/content/pub/pdf/vnrp0610.pdf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512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0627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8C15C5-0688-5345-99FC-721E08AD15D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307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801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025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520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007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416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835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363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175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67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650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74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965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688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6389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97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870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381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7670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  <p:sldLayoutId id="2147483828" r:id="rId16"/>
    <p:sldLayoutId id="214748382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image" Target="../media/image14.png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12" Type="http://schemas.openxmlformats.org/officeDocument/2006/relationships/image" Target="../media/image13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sv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2.png"/><Relationship Id="rId5" Type="http://schemas.openxmlformats.org/officeDocument/2006/relationships/diagramLayout" Target="../diagrams/layout1.xml"/><Relationship Id="rId15" Type="http://schemas.openxmlformats.org/officeDocument/2006/relationships/image" Target="../media/image16.png"/><Relationship Id="rId10" Type="http://schemas.openxmlformats.org/officeDocument/2006/relationships/image" Target="../media/image11.svg"/><Relationship Id="rId4" Type="http://schemas.openxmlformats.org/officeDocument/2006/relationships/diagramData" Target="../diagrams/data1.xml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0B972-0B7A-40CD-9E79-07E8A87AB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012" y="4363271"/>
            <a:ext cx="8676222" cy="10668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b="1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SAMPLE ONLY</a:t>
            </a:r>
          </a:p>
        </p:txBody>
      </p:sp>
      <p:pic>
        <p:nvPicPr>
          <p:cNvPr id="16" name="Picture 15" descr="Forbidden">
            <a:extLst>
              <a:ext uri="{FF2B5EF4-FFF2-40B4-BE49-F238E27FC236}">
                <a16:creationId xmlns:a16="http://schemas.microsoft.com/office/drawing/2014/main" id="{EE1B592D-31D6-3841-8CC1-3C629FEDB5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92320" y="640080"/>
            <a:ext cx="3602736" cy="3602736"/>
          </a:xfrm>
          <a:prstGeom prst="roundRect">
            <a:avLst>
              <a:gd name="adj" fmla="val 3517"/>
            </a:avLst>
          </a:prstGeom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2751955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80833-6B30-404E-B0FA-39D7DC4B1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1124" y="0"/>
            <a:ext cx="11251756" cy="6857990"/>
          </a:xfrm>
        </p:spPr>
        <p:txBody>
          <a:bodyPr anchor="ctr">
            <a:noAutofit/>
          </a:bodyPr>
          <a:lstStyle/>
          <a:p>
            <a:pPr algn="l"/>
            <a:r>
              <a:rPr lang="en-US" sz="6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Measuring and Understanding Violence</a:t>
            </a:r>
            <a:br>
              <a:rPr lang="en-US" sz="1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1 Lecture</a:t>
            </a:r>
          </a:p>
        </p:txBody>
      </p:sp>
    </p:spTree>
    <p:extLst>
      <p:ext uri="{BB962C8B-B14F-4D97-AF65-F5344CB8AC3E}">
        <p14:creationId xmlns:p14="http://schemas.microsoft.com/office/powerpoint/2010/main" val="814101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8" name="Rectangle 87" hidden="1">
            <a:extLst>
              <a:ext uri="{FF2B5EF4-FFF2-40B4-BE49-F238E27FC236}">
                <a16:creationId xmlns:a16="http://schemas.microsoft.com/office/drawing/2014/main" id="{06734528-3E03-4068-A16C-F10EB6C0A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50B972-0B7A-40CD-9E79-07E8A87AB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5042779" cy="1299388"/>
          </a:xfrm>
        </p:spPr>
        <p:txBody>
          <a:bodyPr>
            <a:normAutofit/>
          </a:bodyPr>
          <a:lstStyle/>
          <a:p>
            <a:r>
              <a:rPr lang="en-US" sz="3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fear of violent crime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4" name="Content Placeholder 8" descr="Icon SmartArt graphic">
            <a:extLst>
              <a:ext uri="{FF2B5EF4-FFF2-40B4-BE49-F238E27FC236}">
                <a16:creationId xmlns:a16="http://schemas.microsoft.com/office/drawing/2014/main" id="{1E8F1206-26E1-9E44-A1A9-B061CF0EEA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9794494"/>
              </p:ext>
            </p:extLst>
          </p:nvPr>
        </p:nvGraphicFramePr>
        <p:xfrm>
          <a:off x="913795" y="2060812"/>
          <a:ext cx="4721139" cy="3730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22F83B2A-BFAC-4761-8F62-E7854959EE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27388" y="772696"/>
            <a:ext cx="5042779" cy="4781641"/>
          </a:xfrm>
          <a:prstGeom prst="roundRect">
            <a:avLst>
              <a:gd name="adj" fmla="val 3109"/>
            </a:avLst>
          </a:prstGeom>
          <a:solidFill>
            <a:schemeClr val="tx1"/>
          </a:solidFill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3CC8E38-A9FA-440C-97DA-52C0FAABED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90924" y="933561"/>
            <a:ext cx="2469774" cy="266834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Police">
            <a:extLst>
              <a:ext uri="{FF2B5EF4-FFF2-40B4-BE49-F238E27FC236}">
                <a16:creationId xmlns:a16="http://schemas.microsoft.com/office/drawing/2014/main" id="{6AC1EBEB-9D74-3E4C-9BDC-668D2D212A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73889" y="1191777"/>
            <a:ext cx="2134572" cy="2134572"/>
          </a:xfrm>
          <a:prstGeom prst="rect">
            <a:avLst/>
          </a:prstGeom>
        </p:spPr>
      </p:pic>
      <p:pic>
        <p:nvPicPr>
          <p:cNvPr id="18" name="Picture 17" descr="Handcuffs">
            <a:extLst>
              <a:ext uri="{FF2B5EF4-FFF2-40B4-BE49-F238E27FC236}">
                <a16:creationId xmlns:a16="http://schemas.microsoft.com/office/drawing/2014/main" id="{8D11AB9E-363B-C248-9288-085B4151B41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70242" y="1089303"/>
            <a:ext cx="1604098" cy="1604098"/>
          </a:xfrm>
          <a:prstGeom prst="rect">
            <a:avLst/>
          </a:prstGeom>
        </p:spPr>
      </p:pic>
      <p:sp>
        <p:nvSpPr>
          <p:cNvPr id="94" name="Rectangle 93">
            <a:extLst>
              <a:ext uri="{FF2B5EF4-FFF2-40B4-BE49-F238E27FC236}">
                <a16:creationId xmlns:a16="http://schemas.microsoft.com/office/drawing/2014/main" id="{B2CBD8C4-AB0A-433D-947A-3C6C25F77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52546" y="940195"/>
            <a:ext cx="2039492" cy="1932611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07D7D716-99A8-4AB5-A746-FE9B151DCC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90924" y="3757647"/>
            <a:ext cx="2469774" cy="1640525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Robber">
            <a:extLst>
              <a:ext uri="{FF2B5EF4-FFF2-40B4-BE49-F238E27FC236}">
                <a16:creationId xmlns:a16="http://schemas.microsoft.com/office/drawing/2014/main" id="{EE1B592D-31D6-3841-8CC1-3C629FEDB5D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203254" y="3952690"/>
            <a:ext cx="1272402" cy="1272402"/>
          </a:xfrm>
          <a:prstGeom prst="rect">
            <a:avLst/>
          </a:prstGeom>
        </p:spPr>
      </p:pic>
      <p:pic>
        <p:nvPicPr>
          <p:cNvPr id="10" name="Picture 9" descr="Detective">
            <a:extLst>
              <a:ext uri="{FF2B5EF4-FFF2-40B4-BE49-F238E27FC236}">
                <a16:creationId xmlns:a16="http://schemas.microsoft.com/office/drawing/2014/main" id="{7480DF21-DE52-7742-819E-D9D5B414826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413412" y="3346428"/>
            <a:ext cx="1717756" cy="1717756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4E54F23A-86D4-4F2F-A29A-DDF4D63CAD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52546" y="3022338"/>
            <a:ext cx="2039492" cy="2375834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0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4361" y="643467"/>
            <a:ext cx="3732818" cy="5571065"/>
          </a:xfrm>
        </p:spPr>
        <p:txBody>
          <a:bodyPr anchor="ctr"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contributing factors to 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unreported crimes</a:t>
            </a:r>
          </a:p>
        </p:txBody>
      </p:sp>
      <p:sp>
        <p:nvSpPr>
          <p:cNvPr id="11" name="Rectangle 10" hidden="1">
            <a:extLst>
              <a:ext uri="{FF2B5EF4-FFF2-40B4-BE49-F238E27FC236}">
                <a16:creationId xmlns:a16="http://schemas.microsoft.com/office/drawing/2014/main" id="{8FBC750A-B8E7-49A0-A00A-F72451271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532169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 hidden="1">
            <a:extLst>
              <a:ext uri="{FF2B5EF4-FFF2-40B4-BE49-F238E27FC236}">
                <a16:creationId xmlns:a16="http://schemas.microsoft.com/office/drawing/2014/main" id="{544D0436-4FAC-43D1-9565-515BBE80D7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908066" y="3195797"/>
            <a:ext cx="6858000" cy="466406"/>
          </a:xfrm>
          <a:prstGeom prst="rect">
            <a:avLst/>
          </a:prstGeom>
          <a:gradFill>
            <a:gsLst>
              <a:gs pos="0">
                <a:srgbClr val="363D46">
                  <a:alpha val="0"/>
                </a:srgbClr>
              </a:gs>
              <a:gs pos="100000">
                <a:srgbClr val="363D46">
                  <a:lumMod val="75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5" name="Straight Connector 14" hidden="1">
            <a:extLst>
              <a:ext uri="{FF2B5EF4-FFF2-40B4-BE49-F238E27FC236}">
                <a16:creationId xmlns:a16="http://schemas.microsoft.com/office/drawing/2014/main" id="{9F82E424-AAF6-43AC-AC56-03BA23E0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5400000">
            <a:off x="4150420" y="3429000"/>
            <a:ext cx="6858000" cy="0"/>
          </a:xfrm>
          <a:prstGeom prst="line">
            <a:avLst/>
          </a:prstGeom>
          <a:solidFill>
            <a:srgbClr val="FFFFFF"/>
          </a:solidFill>
          <a:ln w="38100" cap="flat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aphicFrame>
        <p:nvGraphicFramePr>
          <p:cNvPr id="6" name="Content Placeholder 5" descr="chart placeholder">
            <a:extLst>
              <a:ext uri="{FF2B5EF4-FFF2-40B4-BE49-F238E27FC236}">
                <a16:creationId xmlns:a16="http://schemas.microsoft.com/office/drawing/2014/main" id="{4F8339CB-596F-46C7-A612-EA1CB5750E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5185223"/>
              </p:ext>
            </p:extLst>
          </p:nvPr>
        </p:nvGraphicFramePr>
        <p:xfrm>
          <a:off x="283335" y="347731"/>
          <a:ext cx="7109138" cy="6246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14933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4F96F-B0BE-4E84-A401-8F8438058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6395" y="201167"/>
            <a:ext cx="8655605" cy="231343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Risk Factors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 descr="Icon SmartArt graphic">
            <a:extLst>
              <a:ext uri="{FF2B5EF4-FFF2-40B4-BE49-F238E27FC236}">
                <a16:creationId xmlns:a16="http://schemas.microsoft.com/office/drawing/2014/main" id="{F3158FB2-DB3A-406F-BCEF-D56D567C84C0}"/>
              </a:ext>
            </a:extLst>
          </p:cNvPr>
          <p:cNvGrpSpPr/>
          <p:nvPr/>
        </p:nvGrpSpPr>
        <p:grpSpPr>
          <a:xfrm>
            <a:off x="4950822" y="2667015"/>
            <a:ext cx="5936666" cy="3761956"/>
            <a:chOff x="4950822" y="2667015"/>
            <a:chExt cx="5936666" cy="3761956"/>
          </a:xfrm>
          <a:effectLst/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7995550-CD06-4C44-B68B-44FE11933FCF}"/>
                </a:ext>
              </a:extLst>
            </p:cNvPr>
            <p:cNvSpPr/>
            <p:nvPr/>
          </p:nvSpPr>
          <p:spPr>
            <a:xfrm>
              <a:off x="4950822" y="2667015"/>
              <a:ext cx="2662182" cy="1597309"/>
            </a:xfrm>
            <a:custGeom>
              <a:avLst/>
              <a:gdLst>
                <a:gd name="connsiteX0" fmla="*/ 0 w 2662182"/>
                <a:gd name="connsiteY0" fmla="*/ 0 h 1597309"/>
                <a:gd name="connsiteX1" fmla="*/ 2662182 w 2662182"/>
                <a:gd name="connsiteY1" fmla="*/ 0 h 1597309"/>
                <a:gd name="connsiteX2" fmla="*/ 2662182 w 2662182"/>
                <a:gd name="connsiteY2" fmla="*/ 1597309 h 1597309"/>
                <a:gd name="connsiteX3" fmla="*/ 0 w 2662182"/>
                <a:gd name="connsiteY3" fmla="*/ 1597309 h 1597309"/>
                <a:gd name="connsiteX4" fmla="*/ 0 w 2662182"/>
                <a:gd name="connsiteY4" fmla="*/ 0 h 159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2182" h="1597309">
                  <a:moveTo>
                    <a:pt x="0" y="0"/>
                  </a:moveTo>
                  <a:lnTo>
                    <a:pt x="2662182" y="0"/>
                  </a:lnTo>
                  <a:lnTo>
                    <a:pt x="2662182" y="1597309"/>
                  </a:lnTo>
                  <a:lnTo>
                    <a:pt x="0" y="15973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0449" tIns="136929" rIns="130449" bIns="136929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i="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Family Background</a:t>
              </a:r>
              <a:endParaRPr lang="en-US" sz="2000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535A55A-AE30-44EE-93B1-2C85561F5A2E}"/>
                </a:ext>
              </a:extLst>
            </p:cNvPr>
            <p:cNvSpPr/>
            <p:nvPr/>
          </p:nvSpPr>
          <p:spPr>
            <a:xfrm>
              <a:off x="8225306" y="2667015"/>
              <a:ext cx="2662182" cy="1597309"/>
            </a:xfrm>
            <a:custGeom>
              <a:avLst/>
              <a:gdLst>
                <a:gd name="connsiteX0" fmla="*/ 0 w 2662182"/>
                <a:gd name="connsiteY0" fmla="*/ 0 h 1597309"/>
                <a:gd name="connsiteX1" fmla="*/ 2662182 w 2662182"/>
                <a:gd name="connsiteY1" fmla="*/ 0 h 1597309"/>
                <a:gd name="connsiteX2" fmla="*/ 2662182 w 2662182"/>
                <a:gd name="connsiteY2" fmla="*/ 1597309 h 1597309"/>
                <a:gd name="connsiteX3" fmla="*/ 0 w 2662182"/>
                <a:gd name="connsiteY3" fmla="*/ 1597309 h 1597309"/>
                <a:gd name="connsiteX4" fmla="*/ 0 w 2662182"/>
                <a:gd name="connsiteY4" fmla="*/ 0 h 159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2182" h="1597309">
                  <a:moveTo>
                    <a:pt x="0" y="0"/>
                  </a:moveTo>
                  <a:lnTo>
                    <a:pt x="2662182" y="0"/>
                  </a:lnTo>
                  <a:lnTo>
                    <a:pt x="2662182" y="1597309"/>
                  </a:lnTo>
                  <a:lnTo>
                    <a:pt x="0" y="15973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0449" tIns="136929" rIns="130449" bIns="13692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i="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Personal </a:t>
              </a:r>
              <a:r>
                <a:rPr 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Characteristics</a:t>
              </a:r>
              <a:endParaRPr lang="en-US" sz="20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38568C8-EB2C-4D2A-AE0B-6B437E8E8B59}"/>
                </a:ext>
              </a:extLst>
            </p:cNvPr>
            <p:cNvSpPr/>
            <p:nvPr/>
          </p:nvSpPr>
          <p:spPr>
            <a:xfrm>
              <a:off x="6533117" y="4831662"/>
              <a:ext cx="2662182" cy="1597309"/>
            </a:xfrm>
            <a:custGeom>
              <a:avLst/>
              <a:gdLst>
                <a:gd name="connsiteX0" fmla="*/ 0 w 2662182"/>
                <a:gd name="connsiteY0" fmla="*/ 0 h 1597309"/>
                <a:gd name="connsiteX1" fmla="*/ 2662182 w 2662182"/>
                <a:gd name="connsiteY1" fmla="*/ 0 h 1597309"/>
                <a:gd name="connsiteX2" fmla="*/ 2662182 w 2662182"/>
                <a:gd name="connsiteY2" fmla="*/ 1597309 h 1597309"/>
                <a:gd name="connsiteX3" fmla="*/ 0 w 2662182"/>
                <a:gd name="connsiteY3" fmla="*/ 1597309 h 1597309"/>
                <a:gd name="connsiteX4" fmla="*/ 0 w 2662182"/>
                <a:gd name="connsiteY4" fmla="*/ 0 h 159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2182" h="1597309">
                  <a:moveTo>
                    <a:pt x="0" y="0"/>
                  </a:moveTo>
                  <a:lnTo>
                    <a:pt x="2662182" y="0"/>
                  </a:lnTo>
                  <a:lnTo>
                    <a:pt x="2662182" y="1597309"/>
                  </a:lnTo>
                  <a:lnTo>
                    <a:pt x="0" y="15973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0449" tIns="136929" rIns="130449" bIns="136929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i="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Socioeconomic Status</a:t>
              </a:r>
              <a:endParaRPr lang="en-US" sz="20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" name="Picture 6" descr="Money">
            <a:extLst>
              <a:ext uri="{FF2B5EF4-FFF2-40B4-BE49-F238E27FC236}">
                <a16:creationId xmlns:a16="http://schemas.microsoft.com/office/drawing/2014/main" id="{78F172A8-6231-D14E-A13D-8613F2AEAD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5057" y="3823361"/>
            <a:ext cx="2738556" cy="2738556"/>
          </a:xfrm>
          <a:prstGeom prst="rect">
            <a:avLst/>
          </a:prstGeom>
          <a:ln w="38100">
            <a:noFill/>
          </a:ln>
          <a:effectLst/>
        </p:spPr>
      </p:pic>
      <p:pic>
        <p:nvPicPr>
          <p:cNvPr id="4" name="Picture 3" descr="Family with two children">
            <a:extLst>
              <a:ext uri="{FF2B5EF4-FFF2-40B4-BE49-F238E27FC236}">
                <a16:creationId xmlns:a16="http://schemas.microsoft.com/office/drawing/2014/main" id="{5D8F1927-EC97-404E-90EF-533BB92836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7578" y="201167"/>
            <a:ext cx="3353515" cy="3353515"/>
          </a:xfrm>
          <a:prstGeom prst="rect">
            <a:avLst/>
          </a:prstGeom>
          <a:ln w="38100"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06815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80833-6B30-404E-B0FA-39D7DC4B1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231819"/>
            <a:ext cx="8925574" cy="1453166"/>
          </a:xfrm>
        </p:spPr>
        <p:txBody>
          <a:bodyPr>
            <a:noAutofit/>
          </a:bodyPr>
          <a:lstStyle/>
          <a:p>
            <a:pPr algn="l"/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Talking Points</a:t>
            </a:r>
            <a:endParaRPr lang="en-US" sz="8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49C5163-C20C-4544-B7B1-4C17B8DBE1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1012" y="1913573"/>
            <a:ext cx="8676222" cy="444859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theories of violence and victimization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Unreported Crimes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Reasons for Interpersonal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victim advocacy programs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victims’ rights</a:t>
            </a:r>
          </a:p>
        </p:txBody>
      </p:sp>
    </p:spTree>
    <p:extLst>
      <p:ext uri="{BB962C8B-B14F-4D97-AF65-F5344CB8AC3E}">
        <p14:creationId xmlns:p14="http://schemas.microsoft.com/office/powerpoint/2010/main" val="5380619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5AD0B8"/>
      </a:accent1>
      <a:accent2>
        <a:srgbClr val="47BB7E"/>
      </a:accent2>
      <a:accent3>
        <a:srgbClr val="96CD4B"/>
      </a:accent3>
      <a:accent4>
        <a:srgbClr val="61C7DD"/>
      </a:accent4>
      <a:accent5>
        <a:srgbClr val="2495CF"/>
      </a:accent5>
      <a:accent6>
        <a:srgbClr val="5A74D1"/>
      </a:accent6>
      <a:hlink>
        <a:srgbClr val="72CEBB"/>
      </a:hlink>
      <a:folHlink>
        <a:srgbClr val="98E6D6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2a0ccb1b-a3c6-4da7-82c2-4520e9048a4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2E9BAF71DDA34EB4B914A9B13A8EED" ma:contentTypeVersion="12" ma:contentTypeDescription="Create a new document." ma:contentTypeScope="" ma:versionID="d0656b28ed44f7640b2f05b838013ccd">
  <xsd:schema xmlns:xsd="http://www.w3.org/2001/XMLSchema" xmlns:xs="http://www.w3.org/2001/XMLSchema" xmlns:p="http://schemas.microsoft.com/office/2006/metadata/properties" xmlns:ns3="2a0ccb1b-a3c6-4da7-82c2-4520e9048a48" xmlns:ns4="80238c91-0d28-4f36-af2b-b2f0d5dece88" targetNamespace="http://schemas.microsoft.com/office/2006/metadata/properties" ma:root="true" ma:fieldsID="58cff7ddbf4ceed7d32c4c924acdfdaf" ns3:_="" ns4:_="">
    <xsd:import namespace="2a0ccb1b-a3c6-4da7-82c2-4520e9048a48"/>
    <xsd:import namespace="80238c91-0d28-4f36-af2b-b2f0d5dece8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0ccb1b-a3c6-4da7-82c2-4520e9048a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238c91-0d28-4f36-af2b-b2f0d5dece8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CC7B47-8D79-4E1A-80B5-7F70A543A9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408A8D6-033A-472B-8BEB-63B8F7C284EB}">
  <ds:schemaRefs>
    <ds:schemaRef ds:uri="http://purl.org/dc/dcmitype/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fopath/2007/PartnerControls"/>
    <ds:schemaRef ds:uri="80238c91-0d28-4f36-af2b-b2f0d5dece88"/>
    <ds:schemaRef ds:uri="http://schemas.microsoft.com/office/2006/documentManagement/types"/>
    <ds:schemaRef ds:uri="2a0ccb1b-a3c6-4da7-82c2-4520e9048a48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8A77692-90B6-43BB-A4D9-B9AB694320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a0ccb1b-a3c6-4da7-82c2-4520e9048a48"/>
    <ds:schemaRef ds:uri="80238c91-0d28-4f36-af2b-b2f0d5dece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School design</Template>
  <TotalTime>0</TotalTime>
  <Words>94</Words>
  <Application>Microsoft Office PowerPoint</Application>
  <PresentationFormat>Widescreen</PresentationFormat>
  <Paragraphs>29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Century Gothic</vt:lpstr>
      <vt:lpstr>Mesh</vt:lpstr>
      <vt:lpstr>SAMPLE ONLY</vt:lpstr>
      <vt:lpstr>Measuring and Understanding Violence WEEK 1 Lecture</vt:lpstr>
      <vt:lpstr>fear of violent crime</vt:lpstr>
      <vt:lpstr>contributing factors to unreported crimes</vt:lpstr>
      <vt:lpstr>Risk Factors</vt:lpstr>
      <vt:lpstr>Talking Points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2019-10-30T15:45:08Z</dcterms:created>
  <dcterms:modified xsi:type="dcterms:W3CDTF">2022-04-07T13:27:52Z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0x010100522E9BAF71DDA34EB4B914A9B13A8EED</vt:lpwstr>
  </property>
</Properties>
</file>