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8" r:id="rId3"/>
    <p:sldId id="259" r:id="rId4"/>
    <p:sldId id="260" r:id="rId5"/>
    <p:sldId id="262" r:id="rId6"/>
    <p:sldId id="263" r:id="rId7"/>
    <p:sldId id="264" r:id="rId8"/>
    <p:sldId id="266"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3" autoAdjust="0"/>
    <p:restoredTop sz="77729" autoAdjust="0"/>
  </p:normalViewPr>
  <p:slideViewPr>
    <p:cSldViewPr snapToGrid="0">
      <p:cViewPr>
        <p:scale>
          <a:sx n="120" d="100"/>
          <a:sy n="120" d="100"/>
        </p:scale>
        <p:origin x="144" y="-6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2006E0-14EB-4DB7-80D2-71682103B05B}" type="datetimeFigureOut">
              <a:rPr lang="en-US" smtClean="0"/>
              <a:t>6/5/17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7FD344-CC8A-45CC-8024-298C7FC6754F}" type="slidenum">
              <a:rPr lang="en-US" smtClean="0"/>
              <a:t>‹#›</a:t>
            </a:fld>
            <a:endParaRPr lang="en-US"/>
          </a:p>
        </p:txBody>
      </p:sp>
    </p:spTree>
    <p:extLst>
      <p:ext uri="{BB962C8B-B14F-4D97-AF65-F5344CB8AC3E}">
        <p14:creationId xmlns:p14="http://schemas.microsoft.com/office/powerpoint/2010/main" val="2035584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7FD344-CC8A-45CC-8024-298C7FC6754F}" type="slidenum">
              <a:rPr lang="en-US" smtClean="0"/>
              <a:t>5</a:t>
            </a:fld>
            <a:endParaRPr lang="en-US"/>
          </a:p>
        </p:txBody>
      </p:sp>
    </p:spTree>
    <p:extLst>
      <p:ext uri="{BB962C8B-B14F-4D97-AF65-F5344CB8AC3E}">
        <p14:creationId xmlns:p14="http://schemas.microsoft.com/office/powerpoint/2010/main" val="1073589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7FD344-CC8A-45CC-8024-298C7FC6754F}" type="slidenum">
              <a:rPr lang="en-US" smtClean="0"/>
              <a:t>7</a:t>
            </a:fld>
            <a:endParaRPr lang="en-US"/>
          </a:p>
        </p:txBody>
      </p:sp>
    </p:spTree>
    <p:extLst>
      <p:ext uri="{BB962C8B-B14F-4D97-AF65-F5344CB8AC3E}">
        <p14:creationId xmlns:p14="http://schemas.microsoft.com/office/powerpoint/2010/main" val="3695260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7FD344-CC8A-45CC-8024-298C7FC6754F}" type="slidenum">
              <a:rPr lang="en-US" smtClean="0"/>
              <a:t>8</a:t>
            </a:fld>
            <a:endParaRPr lang="en-US"/>
          </a:p>
        </p:txBody>
      </p:sp>
    </p:spTree>
    <p:extLst>
      <p:ext uri="{BB962C8B-B14F-4D97-AF65-F5344CB8AC3E}">
        <p14:creationId xmlns:p14="http://schemas.microsoft.com/office/powerpoint/2010/main" val="2998518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7FD344-CC8A-45CC-8024-298C7FC6754F}" type="slidenum">
              <a:rPr lang="en-US" smtClean="0"/>
              <a:t>9</a:t>
            </a:fld>
            <a:endParaRPr lang="en-US"/>
          </a:p>
        </p:txBody>
      </p:sp>
    </p:spTree>
    <p:extLst>
      <p:ext uri="{BB962C8B-B14F-4D97-AF65-F5344CB8AC3E}">
        <p14:creationId xmlns:p14="http://schemas.microsoft.com/office/powerpoint/2010/main" val="388511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rot="10800000">
            <a:off x="0" y="10729"/>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rot="10800000">
            <a:off x="-3160" y="45720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Practice with Visuals</a:t>
            </a:r>
            <a:endParaRPr lang="en-US" dirty="0"/>
          </a:p>
        </p:txBody>
      </p:sp>
    </p:spTree>
    <p:extLst>
      <p:ext uri="{BB962C8B-B14F-4D97-AF65-F5344CB8AC3E}">
        <p14:creationId xmlns:p14="http://schemas.microsoft.com/office/powerpoint/2010/main" val="3000446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6"/>
            <a:ext cx="3200400" cy="2286000"/>
          </a:xfrm>
        </p:spPr>
        <p:txBody>
          <a:bodyPr/>
          <a:lstStyle/>
          <a:p>
            <a:r>
              <a:rPr lang="en-US" dirty="0" smtClean="0"/>
              <a:t>Skewed Images</a:t>
            </a:r>
            <a:endParaRPr lang="en-US" dirty="0"/>
          </a:p>
        </p:txBody>
      </p:sp>
      <p:sp>
        <p:nvSpPr>
          <p:cNvPr id="4" name="Text Placeholder 3"/>
          <p:cNvSpPr>
            <a:spLocks noGrp="1"/>
          </p:cNvSpPr>
          <p:nvPr>
            <p:ph type="body" sz="half" idx="2"/>
          </p:nvPr>
        </p:nvSpPr>
        <p:spPr>
          <a:xfrm>
            <a:off x="457200" y="2377437"/>
            <a:ext cx="3200400" cy="3379124"/>
          </a:xfrm>
        </p:spPr>
        <p:txBody>
          <a:bodyPr>
            <a:normAutofit/>
          </a:bodyPr>
          <a:lstStyle/>
          <a:p>
            <a:r>
              <a:rPr lang="en-US" sz="2000" dirty="0" smtClean="0"/>
              <a:t>See how the top image is proportionate but the bottom image is skewed?</a:t>
            </a:r>
          </a:p>
          <a:p>
            <a:r>
              <a:rPr lang="en-US" sz="2000" dirty="0" smtClean="0"/>
              <a:t>Right click the bottom image and see if you can make the image proportional again.</a:t>
            </a:r>
            <a:endParaRPr lang="en-US" sz="2000" dirty="0"/>
          </a:p>
          <a:p>
            <a:endParaRPr lang="en-US" sz="2000" dirty="0"/>
          </a:p>
        </p:txBody>
      </p:sp>
      <p:pic>
        <p:nvPicPr>
          <p:cNvPr id="7" name="Picture 6" descr="&quot;&quot;" titl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3577" y="234175"/>
            <a:ext cx="3665759" cy="2832410"/>
          </a:xfrm>
          <a:prstGeom prst="rect">
            <a:avLst/>
          </a:prstGeom>
        </p:spPr>
      </p:pic>
      <p:pic>
        <p:nvPicPr>
          <p:cNvPr id="8" name="Picture 7" descr="&quot;&quo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3577" y="3245435"/>
            <a:ext cx="3665760" cy="3415991"/>
          </a:xfrm>
          <a:prstGeom prst="rect">
            <a:avLst/>
          </a:prstGeom>
        </p:spPr>
      </p:pic>
    </p:spTree>
    <p:extLst>
      <p:ext uri="{BB962C8B-B14F-4D97-AF65-F5344CB8AC3E}">
        <p14:creationId xmlns:p14="http://schemas.microsoft.com/office/powerpoint/2010/main" val="27435212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4"/>
            <a:ext cx="3200400" cy="2286000"/>
          </a:xfrm>
        </p:spPr>
        <p:txBody>
          <a:bodyPr/>
          <a:lstStyle/>
          <a:p>
            <a:r>
              <a:rPr lang="en-US" dirty="0" smtClean="0"/>
              <a:t>Small Images</a:t>
            </a:r>
            <a:endParaRPr lang="en-US" dirty="0"/>
          </a:p>
        </p:txBody>
      </p:sp>
      <p:sp>
        <p:nvSpPr>
          <p:cNvPr id="4" name="Text Placeholder 3"/>
          <p:cNvSpPr>
            <a:spLocks noGrp="1"/>
          </p:cNvSpPr>
          <p:nvPr>
            <p:ph type="body" sz="half" idx="2"/>
          </p:nvPr>
        </p:nvSpPr>
        <p:spPr>
          <a:xfrm>
            <a:off x="457200" y="2377435"/>
            <a:ext cx="3200400" cy="3379124"/>
          </a:xfrm>
        </p:spPr>
        <p:txBody>
          <a:bodyPr>
            <a:normAutofit/>
          </a:bodyPr>
          <a:lstStyle/>
          <a:p>
            <a:r>
              <a:rPr lang="en-US" sz="2000" dirty="0" smtClean="0"/>
              <a:t>See how small the text is on this image?  Can you read the vertical axis label?  </a:t>
            </a:r>
          </a:p>
          <a:p>
            <a:r>
              <a:rPr lang="en-US" sz="2000" dirty="0" smtClean="0"/>
              <a:t>Make the image bigger and see if it is easier to read.</a:t>
            </a:r>
            <a:endParaRPr lang="en-US" sz="2000" dirty="0"/>
          </a:p>
          <a:p>
            <a:endParaRPr lang="en-US" sz="2000" dirty="0"/>
          </a:p>
        </p:txBody>
      </p:sp>
      <p:pic>
        <p:nvPicPr>
          <p:cNvPr id="6" name="Picture 5" descr="&quot;Graph with 8 zig-zagging lines and small text.&quo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4018" y="1404004"/>
            <a:ext cx="3390313" cy="4049826"/>
          </a:xfrm>
          <a:prstGeom prst="rect">
            <a:avLst/>
          </a:prstGeom>
        </p:spPr>
      </p:pic>
    </p:spTree>
    <p:extLst>
      <p:ext uri="{BB962C8B-B14F-4D97-AF65-F5344CB8AC3E}">
        <p14:creationId xmlns:p14="http://schemas.microsoft.com/office/powerpoint/2010/main" val="456045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781"/>
            <a:ext cx="3200400" cy="2286000"/>
          </a:xfrm>
        </p:spPr>
        <p:txBody>
          <a:bodyPr/>
          <a:lstStyle/>
          <a:p>
            <a:r>
              <a:rPr lang="en-US" dirty="0" smtClean="0"/>
              <a:t>Blurry Images</a:t>
            </a:r>
            <a:endParaRPr lang="en-US" dirty="0"/>
          </a:p>
        </p:txBody>
      </p:sp>
      <p:sp>
        <p:nvSpPr>
          <p:cNvPr id="4" name="Text Placeholder 3"/>
          <p:cNvSpPr>
            <a:spLocks noGrp="1"/>
          </p:cNvSpPr>
          <p:nvPr>
            <p:ph type="body" sz="half" idx="2"/>
          </p:nvPr>
        </p:nvSpPr>
        <p:spPr>
          <a:xfrm>
            <a:off x="457200" y="2391501"/>
            <a:ext cx="3200400" cy="4466499"/>
          </a:xfrm>
        </p:spPr>
        <p:txBody>
          <a:bodyPr>
            <a:normAutofit/>
          </a:bodyPr>
          <a:lstStyle/>
          <a:p>
            <a:r>
              <a:rPr lang="en-US" sz="2000" dirty="0" smtClean="0"/>
              <a:t>You still really can’t read that vertical axis label even at a larger size.</a:t>
            </a:r>
          </a:p>
          <a:p>
            <a:r>
              <a:rPr lang="en-US" sz="2000" dirty="0" smtClean="0"/>
              <a:t>Try inserting a text box to replace the blurry text with something clearer.  It doesn’t need to be the real words </a:t>
            </a:r>
            <a:r>
              <a:rPr lang="en-US" sz="2000" dirty="0" smtClean="0">
                <a:sym typeface="Wingdings" panose="05000000000000000000" pitchFamily="2" charset="2"/>
              </a:rPr>
              <a:t></a:t>
            </a:r>
            <a:r>
              <a:rPr lang="en-US" sz="2000" dirty="0" smtClean="0"/>
              <a:t> </a:t>
            </a:r>
          </a:p>
          <a:p>
            <a:r>
              <a:rPr lang="en-US" sz="2000" b="1" dirty="0" smtClean="0"/>
              <a:t>TIP: </a:t>
            </a:r>
            <a:r>
              <a:rPr lang="en-US" sz="2000" dirty="0" smtClean="0"/>
              <a:t>if you make the background of the text box white you can place it directly over the original text and it won’t show through.</a:t>
            </a:r>
            <a:endParaRPr lang="en-US" sz="2000" dirty="0"/>
          </a:p>
          <a:p>
            <a:endParaRPr lang="en-US" sz="2000" dirty="0"/>
          </a:p>
        </p:txBody>
      </p:sp>
      <p:pic>
        <p:nvPicPr>
          <p:cNvPr id="6" name="Picture 5" descr="&quot;Same graphs with 8 zig-zagging lines but with  blurry larger text.&quo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1159" y="336227"/>
            <a:ext cx="5587280" cy="6674167"/>
          </a:xfrm>
          <a:prstGeom prst="rect">
            <a:avLst/>
          </a:prstGeom>
        </p:spPr>
      </p:pic>
    </p:spTree>
    <p:extLst>
      <p:ext uri="{BB962C8B-B14F-4D97-AF65-F5344CB8AC3E}">
        <p14:creationId xmlns:p14="http://schemas.microsoft.com/office/powerpoint/2010/main" val="1774714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2"/>
            <a:ext cx="3200400" cy="2286000"/>
          </a:xfrm>
        </p:spPr>
        <p:txBody>
          <a:bodyPr/>
          <a:lstStyle/>
          <a:p>
            <a:r>
              <a:rPr lang="en-US" dirty="0" smtClean="0"/>
              <a:t>Blurry Images</a:t>
            </a:r>
            <a:endParaRPr lang="en-US" dirty="0"/>
          </a:p>
        </p:txBody>
      </p:sp>
      <p:sp>
        <p:nvSpPr>
          <p:cNvPr id="4" name="Text Placeholder 3"/>
          <p:cNvSpPr>
            <a:spLocks noGrp="1"/>
          </p:cNvSpPr>
          <p:nvPr>
            <p:ph type="body" sz="half" idx="2"/>
          </p:nvPr>
        </p:nvSpPr>
        <p:spPr>
          <a:xfrm>
            <a:off x="457200" y="2377442"/>
            <a:ext cx="3200400" cy="3699803"/>
          </a:xfrm>
        </p:spPr>
        <p:txBody>
          <a:bodyPr>
            <a:normAutofit/>
          </a:bodyPr>
          <a:lstStyle/>
          <a:p>
            <a:r>
              <a:rPr lang="en-US" sz="2000" dirty="0" smtClean="0"/>
              <a:t>See how much easier this is to read?</a:t>
            </a:r>
            <a:endParaRPr lang="en-US" sz="2000" dirty="0"/>
          </a:p>
        </p:txBody>
      </p:sp>
      <p:pic>
        <p:nvPicPr>
          <p:cNvPr id="6" name="Picture 5" descr="&quot;The same graph but the side caption has been replaced with crisp text.&quo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41791" y="336466"/>
            <a:ext cx="5587280" cy="6674167"/>
          </a:xfrm>
          <a:prstGeom prst="rect">
            <a:avLst/>
          </a:prstGeom>
        </p:spPr>
      </p:pic>
      <p:sp>
        <p:nvSpPr>
          <p:cNvPr id="3" name="TextBox 2"/>
          <p:cNvSpPr txBox="1"/>
          <p:nvPr/>
        </p:nvSpPr>
        <p:spPr>
          <a:xfrm rot="16200000">
            <a:off x="3326355" y="2400064"/>
            <a:ext cx="5262625" cy="646331"/>
          </a:xfrm>
          <a:prstGeom prst="rect">
            <a:avLst/>
          </a:prstGeom>
          <a:solidFill>
            <a:schemeClr val="bg1"/>
          </a:solidFill>
          <a:ln>
            <a:noFill/>
          </a:ln>
        </p:spPr>
        <p:txBody>
          <a:bodyPr wrap="square" rtlCol="0">
            <a:spAutoFit/>
          </a:bodyPr>
          <a:lstStyle/>
          <a:p>
            <a:r>
              <a:rPr lang="en-US" dirty="0" smtClean="0"/>
              <a:t>This is a new caption for the x axis of this chart.</a:t>
            </a:r>
          </a:p>
          <a:p>
            <a:endParaRPr lang="en-US" dirty="0"/>
          </a:p>
        </p:txBody>
      </p:sp>
    </p:spTree>
    <p:extLst>
      <p:ext uri="{BB962C8B-B14F-4D97-AF65-F5344CB8AC3E}">
        <p14:creationId xmlns:p14="http://schemas.microsoft.com/office/powerpoint/2010/main" val="2000914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8"/>
            <a:ext cx="3200400" cy="2286000"/>
          </a:xfrm>
        </p:spPr>
        <p:txBody>
          <a:bodyPr/>
          <a:lstStyle/>
          <a:p>
            <a:r>
              <a:rPr lang="en-US" dirty="0" smtClean="0"/>
              <a:t>White Space</a:t>
            </a:r>
            <a:endParaRPr lang="en-US" dirty="0"/>
          </a:p>
        </p:txBody>
      </p:sp>
      <p:sp>
        <p:nvSpPr>
          <p:cNvPr id="4" name="Text Placeholder 3"/>
          <p:cNvSpPr>
            <a:spLocks noGrp="1"/>
          </p:cNvSpPr>
          <p:nvPr>
            <p:ph type="body" sz="half" idx="2"/>
          </p:nvPr>
        </p:nvSpPr>
        <p:spPr>
          <a:xfrm>
            <a:off x="457200" y="2377438"/>
            <a:ext cx="3200400" cy="4304715"/>
          </a:xfrm>
        </p:spPr>
        <p:txBody>
          <a:bodyPr>
            <a:normAutofit/>
          </a:bodyPr>
          <a:lstStyle/>
          <a:p>
            <a:r>
              <a:rPr lang="en-US" sz="2000" dirty="0" smtClean="0"/>
              <a:t>Do you want to insert an image in Canvas but your text is too close to the picture?  Add some white space.</a:t>
            </a:r>
          </a:p>
          <a:p>
            <a:r>
              <a:rPr lang="en-US" sz="2000" dirty="0" smtClean="0"/>
              <a:t>Add space around this picture by clicking on the image then on the Crop tool and instead of dragging the bars in to crop, drag them out to add space.  Save it as an image and add it to your Canvas page to see how it looks. </a:t>
            </a:r>
            <a:endParaRPr lang="en-US" sz="2000" dirty="0"/>
          </a:p>
          <a:p>
            <a:endParaRPr lang="en-US" sz="2000" dirty="0"/>
          </a:p>
        </p:txBody>
      </p:sp>
      <p:pic>
        <p:nvPicPr>
          <p:cNvPr id="5" name="Picture 4" descr="&quot;Assortment of fruit arranged with all the same fruit grouped together in squares - similar to grocery store produce department.&quo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5489" y="2215896"/>
            <a:ext cx="3657600" cy="2426208"/>
          </a:xfrm>
          <a:prstGeom prst="rect">
            <a:avLst/>
          </a:prstGeom>
        </p:spPr>
      </p:pic>
    </p:spTree>
    <p:extLst>
      <p:ext uri="{BB962C8B-B14F-4D97-AF65-F5344CB8AC3E}">
        <p14:creationId xmlns:p14="http://schemas.microsoft.com/office/powerpoint/2010/main" val="2243927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8"/>
            <a:ext cx="3200400" cy="2286000"/>
          </a:xfrm>
        </p:spPr>
        <p:txBody>
          <a:bodyPr/>
          <a:lstStyle/>
          <a:p>
            <a:r>
              <a:rPr lang="en-US" dirty="0" smtClean="0"/>
              <a:t>White Space</a:t>
            </a:r>
            <a:endParaRPr lang="en-US" dirty="0"/>
          </a:p>
        </p:txBody>
      </p:sp>
      <p:sp>
        <p:nvSpPr>
          <p:cNvPr id="4" name="Text Placeholder 3"/>
          <p:cNvSpPr>
            <a:spLocks noGrp="1"/>
          </p:cNvSpPr>
          <p:nvPr>
            <p:ph type="body" sz="half" idx="2"/>
          </p:nvPr>
        </p:nvSpPr>
        <p:spPr>
          <a:xfrm>
            <a:off x="457200" y="2377438"/>
            <a:ext cx="3200400" cy="4304715"/>
          </a:xfrm>
        </p:spPr>
        <p:txBody>
          <a:bodyPr>
            <a:normAutofit/>
          </a:bodyPr>
          <a:lstStyle/>
          <a:p>
            <a:r>
              <a:rPr lang="en-US" sz="2000" dirty="0" smtClean="0"/>
              <a:t>See the difference?</a:t>
            </a:r>
          </a:p>
          <a:p>
            <a:endParaRPr lang="en-US" sz="2000" dirty="0" smtClean="0"/>
          </a:p>
          <a:p>
            <a:r>
              <a:rPr lang="en-US" sz="2000" b="1" dirty="0" smtClean="0"/>
              <a:t>TIP: </a:t>
            </a:r>
            <a:r>
              <a:rPr lang="en-US" sz="2000" dirty="0" smtClean="0"/>
              <a:t>Want to know how to float images in Canvas?  In the text editor, click on the image and then click right or left align.</a:t>
            </a:r>
            <a:endParaRPr lang="en-US" sz="2000" dirty="0"/>
          </a:p>
        </p:txBody>
      </p:sp>
      <p:pic>
        <p:nvPicPr>
          <p:cNvPr id="3" name="Picture 2" descr="&quot;Two depictions of same fruit picture. The first has no space between the picture and accompanying text. The second has noticable space between the picture and accompanying text.&quo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9552" y="22859"/>
            <a:ext cx="5889263" cy="6812282"/>
          </a:xfrm>
          <a:prstGeom prst="rect">
            <a:avLst/>
          </a:prstGeom>
        </p:spPr>
      </p:pic>
    </p:spTree>
    <p:extLst>
      <p:ext uri="{BB962C8B-B14F-4D97-AF65-F5344CB8AC3E}">
        <p14:creationId xmlns:p14="http://schemas.microsoft.com/office/powerpoint/2010/main" val="18666397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8"/>
            <a:ext cx="3200400" cy="2286000"/>
          </a:xfrm>
        </p:spPr>
        <p:txBody>
          <a:bodyPr/>
          <a:lstStyle/>
          <a:p>
            <a:r>
              <a:rPr lang="en-US" dirty="0" smtClean="0"/>
              <a:t>Alignment</a:t>
            </a:r>
            <a:endParaRPr lang="en-US" dirty="0"/>
          </a:p>
        </p:txBody>
      </p:sp>
      <p:sp>
        <p:nvSpPr>
          <p:cNvPr id="4" name="Text Placeholder 3"/>
          <p:cNvSpPr>
            <a:spLocks noGrp="1"/>
          </p:cNvSpPr>
          <p:nvPr>
            <p:ph type="body" sz="half" idx="2"/>
          </p:nvPr>
        </p:nvSpPr>
        <p:spPr>
          <a:xfrm>
            <a:off x="457200" y="2377438"/>
            <a:ext cx="3200400" cy="4304715"/>
          </a:xfrm>
        </p:spPr>
        <p:txBody>
          <a:bodyPr>
            <a:normAutofit/>
          </a:bodyPr>
          <a:lstStyle/>
          <a:p>
            <a:r>
              <a:rPr lang="en-US" sz="2000" dirty="0" smtClean="0"/>
              <a:t>Depending on your writing habits, if you copy and paste from Word you may see some odd things in your alignment.</a:t>
            </a:r>
          </a:p>
          <a:p>
            <a:endParaRPr lang="en-US" sz="2000" dirty="0" smtClean="0"/>
          </a:p>
        </p:txBody>
      </p:sp>
      <p:pic>
        <p:nvPicPr>
          <p:cNvPr id="5" name="Picture 4" descr="&quot;&quot;"/>
          <p:cNvPicPr>
            <a:picLocks noChangeAspect="1"/>
          </p:cNvPicPr>
          <p:nvPr/>
        </p:nvPicPr>
        <p:blipFill rotWithShape="1">
          <a:blip r:embed="rId3"/>
          <a:srcRect b="12539"/>
          <a:stretch/>
        </p:blipFill>
        <p:spPr>
          <a:xfrm>
            <a:off x="4937602" y="3409445"/>
            <a:ext cx="6858000" cy="2937230"/>
          </a:xfrm>
          <a:prstGeom prst="rect">
            <a:avLst/>
          </a:prstGeom>
        </p:spPr>
      </p:pic>
      <p:pic>
        <p:nvPicPr>
          <p:cNvPr id="3" name="Picture 2" descr="&quot;Word version using inappropriate formatting. Topic 1 Overview Header. Uses space bar and asterick to create bulleted list. One bullet using this technique wraps around but does not match the other bullet indents. Then there is some information in columns made with tabs. Second picture showing how the formatting may be displayed incorrectly on the web.&quot;"/>
          <p:cNvPicPr>
            <a:picLocks noChangeAspect="1"/>
          </p:cNvPicPr>
          <p:nvPr/>
        </p:nvPicPr>
        <p:blipFill rotWithShape="1">
          <a:blip r:embed="rId4">
            <a:extLst>
              <a:ext uri="{28A0092B-C50C-407E-A947-70E740481C1C}">
                <a14:useLocalDpi xmlns:a14="http://schemas.microsoft.com/office/drawing/2010/main" val="0"/>
              </a:ext>
            </a:extLst>
          </a:blip>
          <a:srcRect b="11042"/>
          <a:stretch/>
        </p:blipFill>
        <p:spPr>
          <a:xfrm>
            <a:off x="4937602" y="146786"/>
            <a:ext cx="6858000" cy="3101740"/>
          </a:xfrm>
          <a:prstGeom prst="rect">
            <a:avLst/>
          </a:prstGeom>
        </p:spPr>
      </p:pic>
      <p:sp>
        <p:nvSpPr>
          <p:cNvPr id="7" name="TextBox 6"/>
          <p:cNvSpPr txBox="1"/>
          <p:nvPr/>
        </p:nvSpPr>
        <p:spPr>
          <a:xfrm>
            <a:off x="4278541" y="146786"/>
            <a:ext cx="1084671" cy="46166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2400" dirty="0" smtClean="0"/>
              <a:t>Word</a:t>
            </a:r>
            <a:endParaRPr lang="en-US" sz="2400" dirty="0"/>
          </a:p>
        </p:txBody>
      </p:sp>
      <p:sp>
        <p:nvSpPr>
          <p:cNvPr id="8" name="TextBox 7"/>
          <p:cNvSpPr txBox="1"/>
          <p:nvPr/>
        </p:nvSpPr>
        <p:spPr>
          <a:xfrm>
            <a:off x="4380119" y="3409445"/>
            <a:ext cx="881513" cy="46166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2400" dirty="0" smtClean="0"/>
              <a:t>Web</a:t>
            </a:r>
            <a:endParaRPr lang="en-US" sz="2400" dirty="0"/>
          </a:p>
        </p:txBody>
      </p:sp>
    </p:spTree>
    <p:extLst>
      <p:ext uri="{BB962C8B-B14F-4D97-AF65-F5344CB8AC3E}">
        <p14:creationId xmlns:p14="http://schemas.microsoft.com/office/powerpoint/2010/main" val="2223494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8"/>
            <a:ext cx="3200400" cy="2286000"/>
          </a:xfrm>
        </p:spPr>
        <p:txBody>
          <a:bodyPr/>
          <a:lstStyle/>
          <a:p>
            <a:r>
              <a:rPr lang="en-US" dirty="0" smtClean="0"/>
              <a:t>Alignment</a:t>
            </a:r>
            <a:endParaRPr lang="en-US" dirty="0"/>
          </a:p>
        </p:txBody>
      </p:sp>
      <p:sp>
        <p:nvSpPr>
          <p:cNvPr id="4" name="Text Placeholder 3"/>
          <p:cNvSpPr>
            <a:spLocks noGrp="1"/>
          </p:cNvSpPr>
          <p:nvPr>
            <p:ph type="body" sz="half" idx="2"/>
          </p:nvPr>
        </p:nvSpPr>
        <p:spPr>
          <a:xfrm>
            <a:off x="457200" y="2377438"/>
            <a:ext cx="3200400" cy="4304715"/>
          </a:xfrm>
        </p:spPr>
        <p:txBody>
          <a:bodyPr>
            <a:normAutofit/>
          </a:bodyPr>
          <a:lstStyle/>
          <a:p>
            <a:r>
              <a:rPr lang="en-US" sz="2000" dirty="0" smtClean="0"/>
              <a:t>Try using built-in headings (in Word), bulleted lists, numbered lists, and center and right align (sparingly) to make things line up cleanly in your Canvas page.  When presenting tabular data, go ahead and use a table.  Practice with this text box =&gt;</a:t>
            </a:r>
          </a:p>
          <a:p>
            <a:r>
              <a:rPr lang="en-US" sz="2000" b="1" dirty="0" smtClean="0"/>
              <a:t>TIP: </a:t>
            </a:r>
            <a:r>
              <a:rPr lang="en-US" sz="2000" dirty="0" smtClean="0"/>
              <a:t>Use tables for tabular data.  Try not to use them for general page layout and formatting as that creates accessibility issues.</a:t>
            </a:r>
            <a:endParaRPr lang="en-US" sz="2000" dirty="0"/>
          </a:p>
        </p:txBody>
      </p:sp>
      <p:sp>
        <p:nvSpPr>
          <p:cNvPr id="6" name="TextBox 5" descr="&quot;"/>
          <p:cNvSpPr txBox="1"/>
          <p:nvPr/>
        </p:nvSpPr>
        <p:spPr>
          <a:xfrm>
            <a:off x="4562309" y="565576"/>
            <a:ext cx="7237141" cy="5539978"/>
          </a:xfrm>
          <a:prstGeom prst="rect">
            <a:avLst/>
          </a:prstGeom>
          <a:noFill/>
        </p:spPr>
        <p:txBody>
          <a:bodyPr wrap="square" rtlCol="0">
            <a:spAutoFit/>
          </a:bodyPr>
          <a:lstStyle/>
          <a:p>
            <a:r>
              <a:rPr lang="en-US" sz="1600" dirty="0" smtClean="0"/>
              <a:t>                                                </a:t>
            </a:r>
            <a:r>
              <a:rPr lang="en-US" dirty="0" smtClean="0"/>
              <a:t> Title Centered with Spaces</a:t>
            </a:r>
          </a:p>
          <a:p>
            <a:endParaRPr lang="en-US" sz="1600" dirty="0" smtClean="0"/>
          </a:p>
          <a:p>
            <a:r>
              <a:rPr lang="en-US" sz="1600" b="1" dirty="0" smtClean="0"/>
              <a:t>Topic 1 Overview</a:t>
            </a:r>
          </a:p>
          <a:p>
            <a:r>
              <a:rPr lang="en-US" sz="1600" dirty="0"/>
              <a:t> </a:t>
            </a:r>
            <a:r>
              <a:rPr lang="en-US" sz="1600" dirty="0" smtClean="0"/>
              <a:t> * Bulleted list made by spacing and typing an asterisk</a:t>
            </a:r>
          </a:p>
          <a:p>
            <a:r>
              <a:rPr lang="en-US" sz="1600" dirty="0"/>
              <a:t> </a:t>
            </a:r>
            <a:r>
              <a:rPr lang="en-US" sz="1600" dirty="0" smtClean="0"/>
              <a:t> * Bullet 2</a:t>
            </a:r>
          </a:p>
          <a:p>
            <a:r>
              <a:rPr lang="en-US" sz="1600" dirty="0"/>
              <a:t> </a:t>
            </a:r>
            <a:r>
              <a:rPr lang="en-US" sz="1600" dirty="0" smtClean="0"/>
              <a:t> * Bullet 3 but this is a long one and the text </a:t>
            </a:r>
            <a:r>
              <a:rPr lang="en-US" sz="1600" dirty="0"/>
              <a:t>wraps around. Lorem ipsum dolor sit amet, at vim nostro everti mollis, an est everti gubergren constituam, eos case noster acillae ut. Suas principes mea id, vis te </a:t>
            </a:r>
            <a:r>
              <a:rPr lang="en-US" sz="1600" dirty="0" smtClean="0"/>
              <a:t>sumo</a:t>
            </a:r>
          </a:p>
          <a:p>
            <a:endParaRPr lang="en-US" sz="1600" dirty="0"/>
          </a:p>
          <a:p>
            <a:r>
              <a:rPr lang="en-US" sz="1600" dirty="0" smtClean="0"/>
              <a:t>Then there is some information in columns made with tabs.</a:t>
            </a:r>
          </a:p>
          <a:p>
            <a:r>
              <a:rPr lang="en-US" sz="1600" dirty="0" smtClean="0"/>
              <a:t>	Something 	2</a:t>
            </a:r>
          </a:p>
          <a:p>
            <a:r>
              <a:rPr lang="en-US" sz="1600" dirty="0" smtClean="0"/>
              <a:t>	This thing 		3</a:t>
            </a:r>
          </a:p>
          <a:p>
            <a:r>
              <a:rPr lang="en-US" sz="1600" dirty="0" smtClean="0"/>
              <a:t>	Another thing	7</a:t>
            </a:r>
          </a:p>
          <a:p>
            <a:r>
              <a:rPr lang="en-US" sz="1600" dirty="0"/>
              <a:t>	</a:t>
            </a:r>
            <a:r>
              <a:rPr lang="en-US" sz="1600" dirty="0" smtClean="0"/>
              <a:t>And this		9</a:t>
            </a:r>
          </a:p>
          <a:p>
            <a:endParaRPr lang="en-US" sz="1600" dirty="0"/>
          </a:p>
          <a:p>
            <a:r>
              <a:rPr lang="en-US" sz="1600" b="1" dirty="0"/>
              <a:t>Topic </a:t>
            </a:r>
            <a:r>
              <a:rPr lang="en-US" sz="1600" b="1" dirty="0" smtClean="0"/>
              <a:t>2 </a:t>
            </a:r>
            <a:r>
              <a:rPr lang="en-US" sz="1600" b="1" dirty="0"/>
              <a:t>Overview</a:t>
            </a:r>
          </a:p>
          <a:p>
            <a:r>
              <a:rPr lang="en-US" sz="1600" dirty="0"/>
              <a:t>  </a:t>
            </a:r>
            <a:r>
              <a:rPr lang="en-US" sz="1600" dirty="0" smtClean="0"/>
              <a:t>1) Numbered list </a:t>
            </a:r>
            <a:r>
              <a:rPr lang="en-US" sz="1600" dirty="0"/>
              <a:t>made by spacing and typing </a:t>
            </a:r>
            <a:r>
              <a:rPr lang="en-US" sz="1600" dirty="0" smtClean="0"/>
              <a:t>a number</a:t>
            </a:r>
            <a:endParaRPr lang="en-US" sz="1600" dirty="0"/>
          </a:p>
          <a:p>
            <a:r>
              <a:rPr lang="en-US" sz="1600" dirty="0"/>
              <a:t>  </a:t>
            </a:r>
            <a:r>
              <a:rPr lang="en-US" sz="1600" dirty="0" smtClean="0"/>
              <a:t>2)Point </a:t>
            </a:r>
            <a:r>
              <a:rPr lang="en-US" sz="1600" dirty="0"/>
              <a:t>2</a:t>
            </a:r>
          </a:p>
          <a:p>
            <a:r>
              <a:rPr lang="en-US" sz="1600" dirty="0"/>
              <a:t>  </a:t>
            </a:r>
            <a:r>
              <a:rPr lang="en-US" sz="1600" dirty="0" smtClean="0"/>
              <a:t>3) Point </a:t>
            </a:r>
            <a:r>
              <a:rPr lang="en-US" sz="1600" dirty="0"/>
              <a:t>3 but this is a long one and the text wraps around. Lorem ipsum dolor sit amet, at vim nostro everti mollis, an est everti gubergren constituam, eos case noster acillae ut. Suas principes mea id, vis te sumo</a:t>
            </a:r>
          </a:p>
          <a:p>
            <a:endParaRPr lang="en-US" sz="1600" dirty="0" smtClean="0"/>
          </a:p>
        </p:txBody>
      </p:sp>
    </p:spTree>
    <p:extLst>
      <p:ext uri="{BB962C8B-B14F-4D97-AF65-F5344CB8AC3E}">
        <p14:creationId xmlns:p14="http://schemas.microsoft.com/office/powerpoint/2010/main" val="326408263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IU">
      <a:dk1>
        <a:srgbClr val="292929"/>
      </a:dk1>
      <a:lt1>
        <a:srgbClr val="FFFFFF"/>
      </a:lt1>
      <a:dk2>
        <a:srgbClr val="7D110C"/>
      </a:dk2>
      <a:lt2>
        <a:srgbClr val="E1D8B7"/>
      </a:lt2>
      <a:accent1>
        <a:srgbClr val="CD894E"/>
      </a:accent1>
      <a:accent2>
        <a:srgbClr val="7D110C"/>
      </a:accent2>
      <a:accent3>
        <a:srgbClr val="44697D"/>
      </a:accent3>
      <a:accent4>
        <a:srgbClr val="4B306A"/>
      </a:accent4>
      <a:accent5>
        <a:srgbClr val="82786F"/>
      </a:accent5>
      <a:accent6>
        <a:srgbClr val="FFFFFF"/>
      </a:accent6>
      <a:hlink>
        <a:srgbClr val="004F90"/>
      </a:hlink>
      <a:folHlink>
        <a:srgbClr val="8D2E86"/>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126</TotalTime>
  <Words>459</Words>
  <Application>Microsoft Macintosh PowerPoint</Application>
  <PresentationFormat>Widescreen</PresentationFormat>
  <Paragraphs>49</Paragraphs>
  <Slides>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Calibri Light</vt:lpstr>
      <vt:lpstr>Wingdings</vt:lpstr>
      <vt:lpstr>Retrospect</vt:lpstr>
      <vt:lpstr>Practice with Visuals</vt:lpstr>
      <vt:lpstr>Skewed Images</vt:lpstr>
      <vt:lpstr>Small Images</vt:lpstr>
      <vt:lpstr>Blurry Images</vt:lpstr>
      <vt:lpstr>Blurry Images</vt:lpstr>
      <vt:lpstr>White Space</vt:lpstr>
      <vt:lpstr>White Space</vt:lpstr>
      <vt:lpstr>Alignment</vt:lpstr>
      <vt:lpstr>Alignment</vt:lpstr>
    </vt:vector>
  </TitlesOfParts>
  <Company>Indiana University</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Practice with Visuals</dc:title>
  <dc:creator>Young, Jeani C.</dc:creator>
  <cp:lastModifiedBy>Hansel, Carrie Ann</cp:lastModifiedBy>
  <cp:revision>21</cp:revision>
  <dcterms:created xsi:type="dcterms:W3CDTF">2015-09-16T19:10:15Z</dcterms:created>
  <dcterms:modified xsi:type="dcterms:W3CDTF">2017-06-05T20:20:36Z</dcterms:modified>
</cp:coreProperties>
</file>